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35ee4175788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35ee4175788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35ee4175788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35ee4175788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35ee4175788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35ee4175788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t>Effects of AI</a:t>
            </a:r>
            <a:endParaRPr/>
          </a:p>
        </p:txBody>
      </p:sp>
      <p:sp>
        <p:nvSpPr>
          <p:cNvPr id="55" name="Google Shape;55;p13"/>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Pros</a:t>
            </a:r>
            <a:endParaRPr/>
          </a:p>
        </p:txBody>
      </p:sp>
      <p:sp>
        <p:nvSpPr>
          <p:cNvPr id="61" name="Google Shape;61;p1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92500"/>
          </a:bodyPr>
          <a:lstStyle/>
          <a:p>
            <a:pPr indent="0" lvl="0" marL="0" rtl="0" algn="l">
              <a:spcBef>
                <a:spcPts val="1200"/>
              </a:spcBef>
              <a:spcAft>
                <a:spcPts val="0"/>
              </a:spcAft>
              <a:buClr>
                <a:schemeClr val="dk1"/>
              </a:buClr>
              <a:buSzPct val="100000"/>
              <a:buFont typeface="Arial"/>
              <a:buNone/>
            </a:pPr>
            <a:r>
              <a:rPr b="1" lang="en" sz="1100">
                <a:solidFill>
                  <a:schemeClr val="dk1"/>
                </a:solidFill>
              </a:rPr>
              <a:t>1. Efficiency &amp; Automation</a:t>
            </a:r>
            <a:br>
              <a:rPr b="1" lang="en" sz="1100">
                <a:solidFill>
                  <a:schemeClr val="dk1"/>
                </a:solidFill>
              </a:rPr>
            </a:br>
            <a:r>
              <a:rPr lang="en" sz="1100">
                <a:solidFill>
                  <a:schemeClr val="dk1"/>
                </a:solidFill>
              </a:rPr>
              <a:t> AI can handle repetitive, tedious, or dangerous tasks with high accuracy and speed, reducing human workload and error.</a:t>
            </a:r>
            <a:endParaRPr sz="1100">
              <a:solidFill>
                <a:schemeClr val="dk1"/>
              </a:solidFill>
            </a:endParaRPr>
          </a:p>
          <a:p>
            <a:pPr indent="0" lvl="0" marL="0" rtl="0" algn="l">
              <a:spcBef>
                <a:spcPts val="1200"/>
              </a:spcBef>
              <a:spcAft>
                <a:spcPts val="0"/>
              </a:spcAft>
              <a:buClr>
                <a:schemeClr val="dk1"/>
              </a:buClr>
              <a:buSzPct val="100000"/>
              <a:buFont typeface="Arial"/>
              <a:buNone/>
            </a:pPr>
            <a:r>
              <a:rPr b="1" lang="en" sz="1100">
                <a:solidFill>
                  <a:schemeClr val="dk1"/>
                </a:solidFill>
              </a:rPr>
              <a:t>2. 24/7 Availability</a:t>
            </a:r>
            <a:br>
              <a:rPr b="1" lang="en" sz="1100">
                <a:solidFill>
                  <a:schemeClr val="dk1"/>
                </a:solidFill>
              </a:rPr>
            </a:br>
            <a:r>
              <a:rPr lang="en" sz="1100">
                <a:solidFill>
                  <a:schemeClr val="dk1"/>
                </a:solidFill>
              </a:rPr>
              <a:t> Unlike humans, AI systems don’t need rest or breaks, making them ideal for continuous operations like customer service (e.g., chatbots) and monitoring systems.</a:t>
            </a:r>
            <a:endParaRPr sz="1100">
              <a:solidFill>
                <a:schemeClr val="dk1"/>
              </a:solidFill>
            </a:endParaRPr>
          </a:p>
          <a:p>
            <a:pPr indent="0" lvl="0" marL="0" rtl="0" algn="l">
              <a:spcBef>
                <a:spcPts val="1200"/>
              </a:spcBef>
              <a:spcAft>
                <a:spcPts val="0"/>
              </a:spcAft>
              <a:buClr>
                <a:schemeClr val="dk1"/>
              </a:buClr>
              <a:buSzPct val="100000"/>
              <a:buFont typeface="Arial"/>
              <a:buNone/>
            </a:pPr>
            <a:r>
              <a:rPr b="1" lang="en" sz="1100">
                <a:solidFill>
                  <a:schemeClr val="dk1"/>
                </a:solidFill>
              </a:rPr>
              <a:t>3. Data Processing &amp; Analysis</a:t>
            </a:r>
            <a:br>
              <a:rPr b="1" lang="en" sz="1100">
                <a:solidFill>
                  <a:schemeClr val="dk1"/>
                </a:solidFill>
              </a:rPr>
            </a:br>
            <a:r>
              <a:rPr lang="en" sz="1100">
                <a:solidFill>
                  <a:schemeClr val="dk1"/>
                </a:solidFill>
              </a:rPr>
              <a:t> AI can analyze massive datasets quickly, identifying patterns and insights that humans might miss—valuable in fields like healthcare, finance, and scientific research.</a:t>
            </a:r>
            <a:endParaRPr sz="1100">
              <a:solidFill>
                <a:schemeClr val="dk1"/>
              </a:solidFill>
            </a:endParaRPr>
          </a:p>
          <a:p>
            <a:pPr indent="0" lvl="0" marL="0" rtl="0" algn="l">
              <a:spcBef>
                <a:spcPts val="1200"/>
              </a:spcBef>
              <a:spcAft>
                <a:spcPts val="0"/>
              </a:spcAft>
              <a:buClr>
                <a:schemeClr val="dk1"/>
              </a:buClr>
              <a:buSzPct val="100000"/>
              <a:buFont typeface="Arial"/>
              <a:buNone/>
            </a:pPr>
            <a:r>
              <a:rPr b="1" lang="en" sz="1100">
                <a:solidFill>
                  <a:schemeClr val="dk1"/>
                </a:solidFill>
              </a:rPr>
              <a:t>4. Personalization</a:t>
            </a:r>
            <a:br>
              <a:rPr b="1" lang="en" sz="1100">
                <a:solidFill>
                  <a:schemeClr val="dk1"/>
                </a:solidFill>
              </a:rPr>
            </a:br>
            <a:r>
              <a:rPr lang="en" sz="1100">
                <a:solidFill>
                  <a:schemeClr val="dk1"/>
                </a:solidFill>
              </a:rPr>
              <a:t> From Netflix recommendations to targeted ads, AI enhances user experience by adapting content and services to individual preferences.</a:t>
            </a:r>
            <a:endParaRPr sz="1100">
              <a:solidFill>
                <a:schemeClr val="dk1"/>
              </a:solidFill>
            </a:endParaRPr>
          </a:p>
          <a:p>
            <a:pPr indent="0" lvl="0" marL="0" rtl="0" algn="l">
              <a:spcBef>
                <a:spcPts val="1200"/>
              </a:spcBef>
              <a:spcAft>
                <a:spcPts val="0"/>
              </a:spcAft>
              <a:buClr>
                <a:schemeClr val="dk1"/>
              </a:buClr>
              <a:buSzPct val="100000"/>
              <a:buFont typeface="Arial"/>
              <a:buNone/>
            </a:pPr>
            <a:r>
              <a:rPr b="1" lang="en" sz="1100">
                <a:solidFill>
                  <a:schemeClr val="dk1"/>
                </a:solidFill>
              </a:rPr>
              <a:t>5. Advancements in Healthcare</a:t>
            </a:r>
            <a:br>
              <a:rPr b="1" lang="en" sz="1100">
                <a:solidFill>
                  <a:schemeClr val="dk1"/>
                </a:solidFill>
              </a:rPr>
            </a:br>
            <a:r>
              <a:rPr lang="en" sz="1100">
                <a:solidFill>
                  <a:schemeClr val="dk1"/>
                </a:solidFill>
              </a:rPr>
              <a:t> AI aids in diagnostics, drug discovery, robotic surgery, and personalized treatment plans, potentially improving health outcomes and saving lives.</a:t>
            </a:r>
            <a:endParaRPr sz="1100">
              <a:solidFill>
                <a:schemeClr val="dk1"/>
              </a:solidFill>
            </a:endParaRPr>
          </a:p>
          <a:p>
            <a:pPr indent="0" lvl="0" marL="0" rtl="0" algn="l">
              <a:spcBef>
                <a:spcPts val="1200"/>
              </a:spcBef>
              <a:spcAft>
                <a:spcPts val="1200"/>
              </a:spcAft>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Cons</a:t>
            </a:r>
            <a:endParaRPr/>
          </a:p>
        </p:txBody>
      </p:sp>
      <p:sp>
        <p:nvSpPr>
          <p:cNvPr id="67" name="Google Shape;67;p1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92500" lnSpcReduction="20000"/>
          </a:bodyPr>
          <a:lstStyle/>
          <a:p>
            <a:pPr indent="0" lvl="0" marL="0" rtl="0" algn="l">
              <a:spcBef>
                <a:spcPts val="1200"/>
              </a:spcBef>
              <a:spcAft>
                <a:spcPts val="0"/>
              </a:spcAft>
              <a:buClr>
                <a:schemeClr val="dk1"/>
              </a:buClr>
              <a:buSzPct val="100000"/>
              <a:buFont typeface="Arial"/>
              <a:buNone/>
            </a:pPr>
            <a:r>
              <a:rPr b="1" lang="en" sz="1100">
                <a:solidFill>
                  <a:schemeClr val="dk1"/>
                </a:solidFill>
              </a:rPr>
              <a:t>1. Job Displacement</a:t>
            </a:r>
            <a:br>
              <a:rPr b="1" lang="en" sz="1100">
                <a:solidFill>
                  <a:schemeClr val="dk1"/>
                </a:solidFill>
              </a:rPr>
            </a:br>
            <a:r>
              <a:rPr lang="en" sz="1100">
                <a:solidFill>
                  <a:schemeClr val="dk1"/>
                </a:solidFill>
              </a:rPr>
              <a:t> Automation threatens jobs in industries like retail and creative fields, potentially leading to large-scale unemployment.</a:t>
            </a:r>
            <a:endParaRPr sz="1100">
              <a:solidFill>
                <a:schemeClr val="dk1"/>
              </a:solidFill>
            </a:endParaRPr>
          </a:p>
          <a:p>
            <a:pPr indent="0" lvl="0" marL="0" rtl="0" algn="l">
              <a:spcBef>
                <a:spcPts val="1200"/>
              </a:spcBef>
              <a:spcAft>
                <a:spcPts val="0"/>
              </a:spcAft>
              <a:buClr>
                <a:schemeClr val="dk1"/>
              </a:buClr>
              <a:buSzPct val="100000"/>
              <a:buFont typeface="Arial"/>
              <a:buNone/>
            </a:pPr>
            <a:r>
              <a:rPr b="1" lang="en" sz="1100">
                <a:solidFill>
                  <a:schemeClr val="dk1"/>
                </a:solidFill>
              </a:rPr>
              <a:t>2. Bias &amp; Discrimination</a:t>
            </a:r>
            <a:br>
              <a:rPr b="1" lang="en" sz="1100">
                <a:solidFill>
                  <a:schemeClr val="dk1"/>
                </a:solidFill>
              </a:rPr>
            </a:br>
            <a:r>
              <a:rPr lang="en" sz="1100">
                <a:solidFill>
                  <a:schemeClr val="dk1"/>
                </a:solidFill>
              </a:rPr>
              <a:t> AI systems can inherit or even amplify biases present in their training data, leading to unfair outcomes in hiring, law enforcement, lending, and more.</a:t>
            </a:r>
            <a:endParaRPr sz="1100">
              <a:solidFill>
                <a:schemeClr val="dk1"/>
              </a:solidFill>
            </a:endParaRPr>
          </a:p>
          <a:p>
            <a:pPr indent="0" lvl="0" marL="0" rtl="0" algn="l">
              <a:spcBef>
                <a:spcPts val="1200"/>
              </a:spcBef>
              <a:spcAft>
                <a:spcPts val="0"/>
              </a:spcAft>
              <a:buClr>
                <a:schemeClr val="dk1"/>
              </a:buClr>
              <a:buSzPct val="100000"/>
              <a:buFont typeface="Arial"/>
              <a:buNone/>
            </a:pPr>
            <a:r>
              <a:rPr b="1" lang="en" sz="1100">
                <a:solidFill>
                  <a:schemeClr val="dk1"/>
                </a:solidFill>
              </a:rPr>
              <a:t>3. Lack of Human Judgment</a:t>
            </a:r>
            <a:br>
              <a:rPr b="1" lang="en" sz="1100">
                <a:solidFill>
                  <a:schemeClr val="dk1"/>
                </a:solidFill>
              </a:rPr>
            </a:br>
            <a:r>
              <a:rPr lang="en" sz="1100">
                <a:solidFill>
                  <a:schemeClr val="dk1"/>
                </a:solidFill>
              </a:rPr>
              <a:t> AI lacks empathy, moral reasoning, and common sense—critical in areas like mental health, education, or justice where human nuance is key.</a:t>
            </a:r>
            <a:endParaRPr sz="1100">
              <a:solidFill>
                <a:schemeClr val="dk1"/>
              </a:solidFill>
            </a:endParaRPr>
          </a:p>
          <a:p>
            <a:pPr indent="0" lvl="0" marL="0" rtl="0" algn="l">
              <a:spcBef>
                <a:spcPts val="1200"/>
              </a:spcBef>
              <a:spcAft>
                <a:spcPts val="0"/>
              </a:spcAft>
              <a:buClr>
                <a:schemeClr val="dk1"/>
              </a:buClr>
              <a:buSzPct val="100000"/>
              <a:buFont typeface="Arial"/>
              <a:buNone/>
            </a:pPr>
            <a:r>
              <a:rPr b="1" lang="en" sz="1100">
                <a:solidFill>
                  <a:schemeClr val="dk1"/>
                </a:solidFill>
              </a:rPr>
              <a:t>4. Privacy Concerns</a:t>
            </a:r>
            <a:br>
              <a:rPr b="1" lang="en" sz="1100">
                <a:solidFill>
                  <a:schemeClr val="dk1"/>
                </a:solidFill>
              </a:rPr>
            </a:br>
            <a:r>
              <a:rPr lang="en" sz="1100">
                <a:solidFill>
                  <a:schemeClr val="dk1"/>
                </a:solidFill>
              </a:rPr>
              <a:t> AI-powered surveillance and data collection raise serious privacy issues, especially when used without consent or oversight.</a:t>
            </a:r>
            <a:endParaRPr sz="1100">
              <a:solidFill>
                <a:schemeClr val="dk1"/>
              </a:solidFill>
            </a:endParaRPr>
          </a:p>
          <a:p>
            <a:pPr indent="0" lvl="0" marL="0" rtl="0" algn="l">
              <a:spcBef>
                <a:spcPts val="1200"/>
              </a:spcBef>
              <a:spcAft>
                <a:spcPts val="0"/>
              </a:spcAft>
              <a:buClr>
                <a:schemeClr val="dk1"/>
              </a:buClr>
              <a:buSzPct val="100000"/>
              <a:buFont typeface="Arial"/>
              <a:buNone/>
            </a:pPr>
            <a:r>
              <a:rPr b="1" lang="en" sz="1100">
                <a:solidFill>
                  <a:schemeClr val="dk1"/>
                </a:solidFill>
              </a:rPr>
              <a:t>5. Security Risks</a:t>
            </a:r>
            <a:br>
              <a:rPr b="1" lang="en" sz="1100">
                <a:solidFill>
                  <a:schemeClr val="dk1"/>
                </a:solidFill>
              </a:rPr>
            </a:br>
            <a:r>
              <a:rPr lang="en" sz="1100">
                <a:solidFill>
                  <a:schemeClr val="dk1"/>
                </a:solidFill>
              </a:rPr>
              <a:t> AI can be used for malicious purposes, including deepfakes, automated hacking, or autonomous weapons, creating new forms of cyber and physical threats.</a:t>
            </a:r>
            <a:endParaRPr sz="1100">
              <a:solidFill>
                <a:schemeClr val="dk1"/>
              </a:solidFill>
            </a:endParaRPr>
          </a:p>
          <a:p>
            <a:pPr indent="0" lvl="0" marL="0" rtl="0" algn="l">
              <a:spcBef>
                <a:spcPts val="1200"/>
              </a:spcBef>
              <a:spcAft>
                <a:spcPts val="0"/>
              </a:spcAft>
              <a:buClr>
                <a:schemeClr val="dk1"/>
              </a:buClr>
              <a:buSzPct val="100000"/>
              <a:buFont typeface="Arial"/>
              <a:buNone/>
            </a:pPr>
            <a:r>
              <a:rPr b="1" lang="en" sz="1100">
                <a:solidFill>
                  <a:schemeClr val="dk1"/>
                </a:solidFill>
              </a:rPr>
              <a:t>6. Dependency &amp; De-skilling</a:t>
            </a:r>
            <a:br>
              <a:rPr b="1" lang="en" sz="1100">
                <a:solidFill>
                  <a:schemeClr val="dk1"/>
                </a:solidFill>
              </a:rPr>
            </a:br>
            <a:r>
              <a:rPr lang="en" sz="1100">
                <a:solidFill>
                  <a:schemeClr val="dk1"/>
                </a:solidFill>
              </a:rPr>
              <a:t> Over-reliance on AI may lead to skill erosion in humans, making us less capable of performing tasks independently over time.</a:t>
            </a:r>
            <a:endParaRPr sz="1100">
              <a:solidFill>
                <a:schemeClr val="dk1"/>
              </a:solidFill>
            </a:endParaRPr>
          </a:p>
          <a:p>
            <a:pPr indent="0" lvl="0" marL="0" rtl="0" algn="l">
              <a:spcBef>
                <a:spcPts val="1200"/>
              </a:spcBef>
              <a:spcAft>
                <a:spcPts val="1200"/>
              </a:spcAft>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The issue of jobs	</a:t>
            </a:r>
            <a:endParaRPr/>
          </a:p>
        </p:txBody>
      </p:sp>
      <p:sp>
        <p:nvSpPr>
          <p:cNvPr id="73" name="Google Shape;73;p16"/>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1200"/>
              </a:spcAft>
              <a:buNone/>
            </a:pPr>
            <a:r>
              <a:rPr lang="en"/>
              <a:t>The steady and consistent advancements in large language models (LLMs) and image generation technologies have gradually begun to reshape the creative landscape. As these tools become increasingly powerful and accessible, they are capable of performing tasks that were once the exclusive domain of human professionals. Consequently, certain creative roles—such as copywriters, illustrators, and concept artists—are becoming less common, as automation and AI-generated content offer faster and often more cost-effective alternatives. This ongoing shift has raised important questions about the future of creative employment, the value of human originality, and how society will adapt to an era where machines contribute significantly to the creative process.</a:t>
            </a:r>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